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59" r:id="rId6"/>
    <p:sldId id="258" r:id="rId7"/>
    <p:sldId id="271" r:id="rId8"/>
    <p:sldId id="272" r:id="rId9"/>
    <p:sldId id="273" r:id="rId10"/>
    <p:sldId id="260" r:id="rId11"/>
    <p:sldId id="275" r:id="rId12"/>
    <p:sldId id="276" r:id="rId13"/>
    <p:sldId id="261" r:id="rId14"/>
    <p:sldId id="262" r:id="rId15"/>
    <p:sldId id="277" r:id="rId16"/>
    <p:sldId id="278" r:id="rId17"/>
    <p:sldId id="274"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o-RO"/>
              <a:t>Faceți clic pentru a edita stilul de titlu coordonator</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fld id="{C9A2C94F-5148-4780-B25B-D0B58A1A8EE1}"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2941281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310281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22159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o-RO"/>
              <a:t>Faceți clic pentru a edita stilul de titlu coordonator</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405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1264241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o-RO"/>
              <a:t>Faceți clic pentru a edita stilul de titlu coordonator</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C9A2C94F-5148-4780-B25B-D0B58A1A8EE1}"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811104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o-RO"/>
              <a:t>Faceți clic pentru a edita stilul de titlu coordonator</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C9A2C94F-5148-4780-B25B-D0B58A1A8EE1}"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1912693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9A2C94F-5148-4780-B25B-D0B58A1A8EE1}"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820491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9A2C94F-5148-4780-B25B-D0B58A1A8EE1}"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428855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C9A2C94F-5148-4780-B25B-D0B58A1A8EE1}"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4290442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9A2C94F-5148-4780-B25B-D0B58A1A8EE1}"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88434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425875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C9A2C94F-5148-4780-B25B-D0B58A1A8EE1}" type="datetimeFigureOut">
              <a:rPr lang="en-US" smtClean="0"/>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140584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C9A2C94F-5148-4780-B25B-D0B58A1A8EE1}"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181009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A2C94F-5148-4780-B25B-D0B58A1A8EE1}" type="datetimeFigureOut">
              <a:rPr lang="en-US" smtClean="0"/>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282042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o-RO"/>
              <a:t>Faceți clic pentru a edita stilul de titlu coordonator</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61927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9A2C94F-5148-4780-B25B-D0B58A1A8EE1}"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65E0C-1573-408A-8690-E184CE1E0B6D}" type="slidenum">
              <a:rPr lang="en-US" smtClean="0"/>
              <a:t>‹#›</a:t>
            </a:fld>
            <a:endParaRPr lang="en-US"/>
          </a:p>
        </p:txBody>
      </p:sp>
    </p:spTree>
    <p:extLst>
      <p:ext uri="{BB962C8B-B14F-4D97-AF65-F5344CB8AC3E}">
        <p14:creationId xmlns:p14="http://schemas.microsoft.com/office/powerpoint/2010/main" val="185920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9A2C94F-5148-4780-B25B-D0B58A1A8EE1}" type="datetimeFigureOut">
              <a:rPr lang="en-US" smtClean="0"/>
              <a:t>7/25/2023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C065E0C-1573-408A-8690-E184CE1E0B6D}" type="slidenum">
              <a:rPr lang="en-US" smtClean="0"/>
              <a:t>‹#›</a:t>
            </a:fld>
            <a:endParaRPr lang="en-US"/>
          </a:p>
        </p:txBody>
      </p:sp>
    </p:spTree>
    <p:extLst>
      <p:ext uri="{BB962C8B-B14F-4D97-AF65-F5344CB8AC3E}">
        <p14:creationId xmlns:p14="http://schemas.microsoft.com/office/powerpoint/2010/main" val="25411075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D5DFF88-3997-CD8E-469A-991EAFABBC35}"/>
              </a:ext>
            </a:extLst>
          </p:cNvPr>
          <p:cNvSpPr>
            <a:spLocks noGrp="1"/>
          </p:cNvSpPr>
          <p:nvPr>
            <p:ph type="ctrTitle"/>
          </p:nvPr>
        </p:nvSpPr>
        <p:spPr>
          <a:xfrm>
            <a:off x="1370693" y="1401510"/>
            <a:ext cx="9440034" cy="2196831"/>
          </a:xfrm>
        </p:spPr>
        <p:txBody>
          <a:bodyPr>
            <a:normAutofit/>
          </a:bodyPr>
          <a:lstStyle/>
          <a:p>
            <a:r>
              <a:rPr lang="en-US" dirty="0" err="1"/>
              <a:t>Cheby</a:t>
            </a:r>
            <a:r>
              <a:rPr lang="en-US" dirty="0"/>
              <a:t> –</a:t>
            </a:r>
            <a:r>
              <a:rPr lang="ro-RO" dirty="0"/>
              <a:t> variantă a Mașinii </a:t>
            </a:r>
            <a:r>
              <a:rPr lang="ro-RO" dirty="0" err="1"/>
              <a:t>Platigrade</a:t>
            </a:r>
            <a:r>
              <a:rPr lang="ro-RO" dirty="0"/>
              <a:t> </a:t>
            </a:r>
            <a:r>
              <a:rPr lang="ro-RO" dirty="0" err="1"/>
              <a:t>Chebyshev</a:t>
            </a:r>
            <a:endParaRPr lang="en-US" dirty="0"/>
          </a:p>
        </p:txBody>
      </p:sp>
      <p:sp>
        <p:nvSpPr>
          <p:cNvPr id="3" name="Subtitlu 2">
            <a:extLst>
              <a:ext uri="{FF2B5EF4-FFF2-40B4-BE49-F238E27FC236}">
                <a16:creationId xmlns:a16="http://schemas.microsoft.com/office/drawing/2014/main" id="{DAB95677-2BEC-C554-90E9-1B159D3D45F7}"/>
              </a:ext>
            </a:extLst>
          </p:cNvPr>
          <p:cNvSpPr>
            <a:spLocks noGrp="1"/>
          </p:cNvSpPr>
          <p:nvPr>
            <p:ph type="subTitle" idx="1"/>
          </p:nvPr>
        </p:nvSpPr>
        <p:spPr>
          <a:xfrm>
            <a:off x="1370693" y="4241016"/>
            <a:ext cx="9440034" cy="1049867"/>
          </a:xfrm>
        </p:spPr>
        <p:txBody>
          <a:bodyPr/>
          <a:lstStyle/>
          <a:p>
            <a:r>
              <a:rPr lang="ro-RO" dirty="0"/>
              <a:t>Proiect realizat de Niculae Alexia</a:t>
            </a:r>
            <a:endParaRPr lang="en-US" dirty="0"/>
          </a:p>
          <a:p>
            <a:r>
              <a:rPr lang="en-US" dirty="0" err="1"/>
              <a:t>Infoeduca</a:t>
            </a:r>
            <a:r>
              <a:rPr lang="ro-RO" dirty="0"/>
              <a:t>ție 2023 – Etapa Națională</a:t>
            </a:r>
            <a:endParaRPr lang="en-US" dirty="0"/>
          </a:p>
        </p:txBody>
      </p:sp>
    </p:spTree>
    <p:extLst>
      <p:ext uri="{BB962C8B-B14F-4D97-AF65-F5344CB8AC3E}">
        <p14:creationId xmlns:p14="http://schemas.microsoft.com/office/powerpoint/2010/main" val="25807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conținut 2">
            <a:extLst>
              <a:ext uri="{FF2B5EF4-FFF2-40B4-BE49-F238E27FC236}">
                <a16:creationId xmlns:a16="http://schemas.microsoft.com/office/drawing/2014/main" id="{10C2E2EB-6D50-E6BD-7463-E63C4E3C2FB4}"/>
              </a:ext>
            </a:extLst>
          </p:cNvPr>
          <p:cNvSpPr>
            <a:spLocks noGrp="1"/>
          </p:cNvSpPr>
          <p:nvPr>
            <p:ph idx="1"/>
          </p:nvPr>
        </p:nvSpPr>
        <p:spPr>
          <a:xfrm>
            <a:off x="919119" y="1738754"/>
            <a:ext cx="10353762" cy="4058751"/>
          </a:xfrm>
        </p:spPr>
        <p:txBody>
          <a:bodyPr/>
          <a:lstStyle/>
          <a:p>
            <a:pPr algn="just"/>
            <a:r>
              <a:rPr lang="ro-RO" dirty="0">
                <a:solidFill>
                  <a:schemeClr val="tx1"/>
                </a:solidFill>
              </a:rPr>
              <a:t>După respectarea rapoartelor dintre legături, a fost nevoie de o metodă pentru a elimina (cât se poate) frecarea dintre acestea. Inițial am prins legăturile între ele direct, cu șuruburi M5 și piulițe cu frână. Evident, la mișcare, frecarea a generat rezistență în cadrul motorului, ceea ce a dus la o pierdere de energie necesară pentru a efectua lucru mecanic. Cea mai bună soluție a fost introducerea rulmenților, cât mai mici posibil (în cazul acesta cu o grosime de 2.5mm). Rulmenții au fost introduși direct în structură, peste tot unde avem puncte de rotație. Am prins fiecare rulment în parte cu șaibe, confecționate dintr-o țeavă de 5 (modelele din comerț, precum șaibe </a:t>
            </a:r>
            <a:r>
              <a:rPr lang="ro-RO" dirty="0" err="1">
                <a:solidFill>
                  <a:schemeClr val="tx1"/>
                </a:solidFill>
              </a:rPr>
              <a:t>Grover</a:t>
            </a:r>
            <a:r>
              <a:rPr lang="ro-RO" dirty="0">
                <a:solidFill>
                  <a:schemeClr val="tx1"/>
                </a:solidFill>
              </a:rPr>
              <a:t>, erau prea mari și apăsau pe cămașa exterioara).</a:t>
            </a:r>
          </a:p>
          <a:p>
            <a:pPr algn="just"/>
            <a:r>
              <a:rPr lang="ro-RO" dirty="0"/>
              <a:t>Cu toate că introducerea rulmenților a dus la fluidizarea mișcării, din cauză naturii materialului (PLA, extrem de maleabil și sensibil la căldură) aceștia au tendința să alunece din structură. Pentru a evita această problemă în viitor se poate încerca lipirea lor.</a:t>
            </a:r>
          </a:p>
        </p:txBody>
      </p:sp>
      <p:sp>
        <p:nvSpPr>
          <p:cNvPr id="2" name="CasetăText 1">
            <a:extLst>
              <a:ext uri="{FF2B5EF4-FFF2-40B4-BE49-F238E27FC236}">
                <a16:creationId xmlns:a16="http://schemas.microsoft.com/office/drawing/2014/main" id="{45AFE862-E6F8-48E5-6F07-278825F37F1F}"/>
              </a:ext>
            </a:extLst>
          </p:cNvPr>
          <p:cNvSpPr txBox="1"/>
          <p:nvPr/>
        </p:nvSpPr>
        <p:spPr>
          <a:xfrm>
            <a:off x="919119" y="470517"/>
            <a:ext cx="5481681" cy="769441"/>
          </a:xfrm>
          <a:prstGeom prst="rect">
            <a:avLst/>
          </a:prstGeom>
          <a:noFill/>
        </p:spPr>
        <p:txBody>
          <a:bodyPr wrap="square" rtlCol="0">
            <a:spAutoFit/>
          </a:bodyPr>
          <a:lstStyle/>
          <a:p>
            <a:r>
              <a:rPr lang="ro-RO" sz="4400" dirty="0"/>
              <a:t>Fluidizarea mișcării</a:t>
            </a:r>
            <a:endParaRPr lang="en-US" sz="4400" dirty="0"/>
          </a:p>
        </p:txBody>
      </p:sp>
    </p:spTree>
    <p:extLst>
      <p:ext uri="{BB962C8B-B14F-4D97-AF65-F5344CB8AC3E}">
        <p14:creationId xmlns:p14="http://schemas.microsoft.com/office/powerpoint/2010/main" val="423035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ine 5" descr="O imagine care conține schiță, desen, transport, macara&#10;&#10;Descriere generată automat">
            <a:extLst>
              <a:ext uri="{FF2B5EF4-FFF2-40B4-BE49-F238E27FC236}">
                <a16:creationId xmlns:a16="http://schemas.microsoft.com/office/drawing/2014/main" id="{47D878C7-BA16-D3B1-6005-EA2FE13E6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40" y="988290"/>
            <a:ext cx="11044360" cy="5117637"/>
          </a:xfrm>
          <a:prstGeom prst="rect">
            <a:avLst/>
          </a:prstGeom>
        </p:spPr>
      </p:pic>
    </p:spTree>
    <p:extLst>
      <p:ext uri="{BB962C8B-B14F-4D97-AF65-F5344CB8AC3E}">
        <p14:creationId xmlns:p14="http://schemas.microsoft.com/office/powerpoint/2010/main" val="290086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B118D778-CB9E-6CBC-D31B-1A25EA0CE1AF}"/>
              </a:ext>
            </a:extLst>
          </p:cNvPr>
          <p:cNvSpPr txBox="1"/>
          <p:nvPr/>
        </p:nvSpPr>
        <p:spPr>
          <a:xfrm>
            <a:off x="816746" y="585926"/>
            <a:ext cx="5607728" cy="769441"/>
          </a:xfrm>
          <a:prstGeom prst="rect">
            <a:avLst/>
          </a:prstGeom>
          <a:noFill/>
        </p:spPr>
        <p:txBody>
          <a:bodyPr wrap="square" rtlCol="0">
            <a:spAutoFit/>
          </a:bodyPr>
          <a:lstStyle/>
          <a:p>
            <a:r>
              <a:rPr lang="ro-RO" sz="4400" dirty="0"/>
              <a:t>Sursele de alimentare</a:t>
            </a:r>
            <a:endParaRPr lang="en-US" sz="4400" dirty="0"/>
          </a:p>
        </p:txBody>
      </p:sp>
      <p:sp>
        <p:nvSpPr>
          <p:cNvPr id="7" name="Substituent conținut 2">
            <a:extLst>
              <a:ext uri="{FF2B5EF4-FFF2-40B4-BE49-F238E27FC236}">
                <a16:creationId xmlns:a16="http://schemas.microsoft.com/office/drawing/2014/main" id="{1D936228-40BB-321A-BA6C-B3A0AF6163C4}"/>
              </a:ext>
            </a:extLst>
          </p:cNvPr>
          <p:cNvSpPr>
            <a:spLocks noGrp="1"/>
          </p:cNvSpPr>
          <p:nvPr>
            <p:ph idx="1"/>
          </p:nvPr>
        </p:nvSpPr>
        <p:spPr>
          <a:xfrm>
            <a:off x="816746" y="1542679"/>
            <a:ext cx="10353762" cy="1147255"/>
          </a:xfrm>
        </p:spPr>
        <p:txBody>
          <a:bodyPr>
            <a:normAutofit/>
          </a:bodyPr>
          <a:lstStyle/>
          <a:p>
            <a:pPr algn="just"/>
            <a:r>
              <a:rPr lang="ro-RO" dirty="0"/>
              <a:t>Motivul pentru care am ales acumulatori cu Litiu pentru alimentare motoarelor a fost în principal eficiența lor energetică. Cu ajutorul unui adaptor și a unui micro panou solar, acest tip de acumulatori pot fi încărcați cu ajutorul energiei solare. </a:t>
            </a:r>
            <a:endParaRPr lang="en-US" dirty="0"/>
          </a:p>
        </p:txBody>
      </p:sp>
      <p:pic>
        <p:nvPicPr>
          <p:cNvPr id="2050" name="Picture 2">
            <a:extLst>
              <a:ext uri="{FF2B5EF4-FFF2-40B4-BE49-F238E27FC236}">
                <a16:creationId xmlns:a16="http://schemas.microsoft.com/office/drawing/2014/main" id="{B1374E43-AA69-FA19-822D-D94FE39A6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882" y="2902998"/>
            <a:ext cx="1878001" cy="3338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y Lipo Charger / DIY SOLAR LI ION/ LIPO BATTERY CHARGER | Diy solar ...">
            <a:extLst>
              <a:ext uri="{FF2B5EF4-FFF2-40B4-BE49-F238E27FC236}">
                <a16:creationId xmlns:a16="http://schemas.microsoft.com/office/drawing/2014/main" id="{5BAAF70D-7606-FA65-1B28-ABF22BC08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108" y="2902998"/>
            <a:ext cx="3338669" cy="333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19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conținut 2">
            <a:extLst>
              <a:ext uri="{FF2B5EF4-FFF2-40B4-BE49-F238E27FC236}">
                <a16:creationId xmlns:a16="http://schemas.microsoft.com/office/drawing/2014/main" id="{3CD5512B-8D07-5A53-4A15-F00FA7E71017}"/>
              </a:ext>
            </a:extLst>
          </p:cNvPr>
          <p:cNvSpPr>
            <a:spLocks noGrp="1"/>
          </p:cNvSpPr>
          <p:nvPr>
            <p:ph idx="1"/>
          </p:nvPr>
        </p:nvSpPr>
        <p:spPr>
          <a:xfrm>
            <a:off x="919119" y="561675"/>
            <a:ext cx="10353762" cy="1002205"/>
          </a:xfrm>
        </p:spPr>
        <p:txBody>
          <a:bodyPr/>
          <a:lstStyle/>
          <a:p>
            <a:r>
              <a:rPr lang="ro-RO" dirty="0"/>
              <a:t>Piesele din care care a fost conceput robotul au fost proiectate integral în </a:t>
            </a:r>
            <a:r>
              <a:rPr lang="ro-RO" dirty="0" err="1"/>
              <a:t>Rhinoceros</a:t>
            </a:r>
            <a:r>
              <a:rPr lang="ro-RO" dirty="0"/>
              <a:t> 4. Pentru </a:t>
            </a:r>
            <a:r>
              <a:rPr lang="ro-RO" dirty="0" err="1"/>
              <a:t>printare</a:t>
            </a:r>
            <a:r>
              <a:rPr lang="ro-RO" dirty="0"/>
              <a:t> am folosit </a:t>
            </a:r>
            <a:r>
              <a:rPr lang="ro-RO" dirty="0" err="1"/>
              <a:t>Simplify</a:t>
            </a:r>
            <a:r>
              <a:rPr lang="ro-RO" dirty="0"/>
              <a:t> 3D.</a:t>
            </a:r>
            <a:endParaRPr lang="en-US" dirty="0"/>
          </a:p>
        </p:txBody>
      </p:sp>
      <p:pic>
        <p:nvPicPr>
          <p:cNvPr id="5" name="Imagine 4" descr="O imagine care conține captură de ecran, text, cerc, diagramă&#10;&#10;Descriere generată automat">
            <a:extLst>
              <a:ext uri="{FF2B5EF4-FFF2-40B4-BE49-F238E27FC236}">
                <a16:creationId xmlns:a16="http://schemas.microsoft.com/office/drawing/2014/main" id="{5190E8DA-B80D-7E06-F6DC-CA129E2B7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18" y="1723900"/>
            <a:ext cx="9439563" cy="4657383"/>
          </a:xfrm>
          <a:prstGeom prst="rect">
            <a:avLst/>
          </a:prstGeom>
        </p:spPr>
      </p:pic>
    </p:spTree>
    <p:extLst>
      <p:ext uri="{BB962C8B-B14F-4D97-AF65-F5344CB8AC3E}">
        <p14:creationId xmlns:p14="http://schemas.microsoft.com/office/powerpoint/2010/main" val="146567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ubstituent conținut 4" descr="O imagine care conține text, captură de ecran, Software de grafică, proiectare&#10;&#10;Descriere generată automat">
            <a:extLst>
              <a:ext uri="{FF2B5EF4-FFF2-40B4-BE49-F238E27FC236}">
                <a16:creationId xmlns:a16="http://schemas.microsoft.com/office/drawing/2014/main" id="{919482B9-4901-A988-8799-E83D60A715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255" y="1511038"/>
            <a:ext cx="6063691" cy="3878380"/>
          </a:xfrm>
        </p:spPr>
      </p:pic>
      <p:pic>
        <p:nvPicPr>
          <p:cNvPr id="3" name="Imagine 2" descr="O imagine care conține Cabluri electrice, cablu, Inginerie electronică, electronice&#10;&#10;Descriere generată automat">
            <a:extLst>
              <a:ext uri="{FF2B5EF4-FFF2-40B4-BE49-F238E27FC236}">
                <a16:creationId xmlns:a16="http://schemas.microsoft.com/office/drawing/2014/main" id="{68237302-E062-E435-68DB-931B5E5F4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341" y="1511038"/>
            <a:ext cx="5171174" cy="3878380"/>
          </a:xfrm>
          <a:prstGeom prst="rect">
            <a:avLst/>
          </a:prstGeom>
        </p:spPr>
      </p:pic>
    </p:spTree>
    <p:extLst>
      <p:ext uri="{BB962C8B-B14F-4D97-AF65-F5344CB8AC3E}">
        <p14:creationId xmlns:p14="http://schemas.microsoft.com/office/powerpoint/2010/main" val="53616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ine 4" descr="O imagine care conține podea, mobilă, Pardoseală, violet&#10;&#10;Descriere generată automat">
            <a:extLst>
              <a:ext uri="{FF2B5EF4-FFF2-40B4-BE49-F238E27FC236}">
                <a16:creationId xmlns:a16="http://schemas.microsoft.com/office/drawing/2014/main" id="{792396B2-1D7F-0CB7-8843-D29479A80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66" y="1108969"/>
            <a:ext cx="4759178" cy="4483647"/>
          </a:xfrm>
          <a:prstGeom prst="rect">
            <a:avLst/>
          </a:prstGeom>
        </p:spPr>
      </p:pic>
      <p:pic>
        <p:nvPicPr>
          <p:cNvPr id="7" name="Imagine 6" descr="O imagine care conține mobilă, de interior, masă, perete&#10;&#10;Descriere generată automat">
            <a:extLst>
              <a:ext uri="{FF2B5EF4-FFF2-40B4-BE49-F238E27FC236}">
                <a16:creationId xmlns:a16="http://schemas.microsoft.com/office/drawing/2014/main" id="{C88C00AA-795B-0302-CF48-3C3A7B7BF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34" y="1108970"/>
            <a:ext cx="5978194" cy="4483646"/>
          </a:xfrm>
          <a:prstGeom prst="rect">
            <a:avLst/>
          </a:prstGeom>
        </p:spPr>
      </p:pic>
    </p:spTree>
    <p:extLst>
      <p:ext uri="{BB962C8B-B14F-4D97-AF65-F5344CB8AC3E}">
        <p14:creationId xmlns:p14="http://schemas.microsoft.com/office/powerpoint/2010/main" val="118979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40F29EB3-B8D3-4FAB-EFB7-D7EF7185E7F0}"/>
              </a:ext>
            </a:extLst>
          </p:cNvPr>
          <p:cNvSpPr txBox="1"/>
          <p:nvPr/>
        </p:nvSpPr>
        <p:spPr>
          <a:xfrm>
            <a:off x="720437" y="378691"/>
            <a:ext cx="7065460" cy="769441"/>
          </a:xfrm>
          <a:prstGeom prst="rect">
            <a:avLst/>
          </a:prstGeom>
          <a:noFill/>
        </p:spPr>
        <p:txBody>
          <a:bodyPr wrap="square" rtlCol="0">
            <a:spAutoFit/>
          </a:bodyPr>
          <a:lstStyle/>
          <a:p>
            <a:r>
              <a:rPr lang="ro-RO" sz="4400" dirty="0"/>
              <a:t>Prototip etapa județeană</a:t>
            </a:r>
            <a:endParaRPr lang="en-US" sz="4400" dirty="0"/>
          </a:p>
        </p:txBody>
      </p:sp>
      <p:pic>
        <p:nvPicPr>
          <p:cNvPr id="6" name="IMG_0 (8)_Trim">
            <a:hlinkClick r:id="" action="ppaction://media"/>
            <a:extLst>
              <a:ext uri="{FF2B5EF4-FFF2-40B4-BE49-F238E27FC236}">
                <a16:creationId xmlns:a16="http://schemas.microsoft.com/office/drawing/2014/main" id="{8551410B-320F-3C67-56B8-FE3CC820AE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0437" y="1345235"/>
            <a:ext cx="5558587" cy="3126705"/>
          </a:xfrm>
          <a:prstGeom prst="rect">
            <a:avLst/>
          </a:prstGeom>
        </p:spPr>
      </p:pic>
      <p:sp>
        <p:nvSpPr>
          <p:cNvPr id="8" name="Substituent conținut 2">
            <a:extLst>
              <a:ext uri="{FF2B5EF4-FFF2-40B4-BE49-F238E27FC236}">
                <a16:creationId xmlns:a16="http://schemas.microsoft.com/office/drawing/2014/main" id="{44BFF5FE-91A0-2186-E705-D93D02C4AE26}"/>
              </a:ext>
            </a:extLst>
          </p:cNvPr>
          <p:cNvSpPr txBox="1">
            <a:spLocks/>
          </p:cNvSpPr>
          <p:nvPr/>
        </p:nvSpPr>
        <p:spPr>
          <a:xfrm>
            <a:off x="640324" y="4949028"/>
            <a:ext cx="10353762" cy="16386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r>
              <a:rPr lang="ro-RO" dirty="0"/>
              <a:t>În plus față de etapa județeană i-am adăugat robotului un compartiment pentru depozitarea componentelor electronice și am micșorat lungimea picioarelor (cu 30cm) pentru a </a:t>
            </a:r>
            <a:r>
              <a:rPr lang="ro-RO" dirty="0" err="1"/>
              <a:t>înbunătăți</a:t>
            </a:r>
            <a:r>
              <a:rPr lang="ro-RO" dirty="0"/>
              <a:t> stabilitatea. </a:t>
            </a:r>
            <a:endParaRPr lang="en-US" dirty="0"/>
          </a:p>
        </p:txBody>
      </p:sp>
      <p:pic>
        <p:nvPicPr>
          <p:cNvPr id="10" name="Imagine 9" descr="O imagine care conține violet, mobilă, de interior, podea&#10;&#10;Descriere generată automat">
            <a:extLst>
              <a:ext uri="{FF2B5EF4-FFF2-40B4-BE49-F238E27FC236}">
                <a16:creationId xmlns:a16="http://schemas.microsoft.com/office/drawing/2014/main" id="{F6246350-ABED-6E67-2C8F-5BB76D8C3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634" y="1345235"/>
            <a:ext cx="4193309" cy="3144982"/>
          </a:xfrm>
          <a:prstGeom prst="rect">
            <a:avLst/>
          </a:prstGeom>
        </p:spPr>
      </p:pic>
    </p:spTree>
    <p:extLst>
      <p:ext uri="{BB962C8B-B14F-4D97-AF65-F5344CB8AC3E}">
        <p14:creationId xmlns:p14="http://schemas.microsoft.com/office/powerpoint/2010/main" val="1633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conținut 2">
            <a:extLst>
              <a:ext uri="{FF2B5EF4-FFF2-40B4-BE49-F238E27FC236}">
                <a16:creationId xmlns:a16="http://schemas.microsoft.com/office/drawing/2014/main" id="{4745ADE0-97C3-B7E3-07FB-096C47931F85}"/>
              </a:ext>
            </a:extLst>
          </p:cNvPr>
          <p:cNvSpPr>
            <a:spLocks noGrp="1"/>
          </p:cNvSpPr>
          <p:nvPr>
            <p:ph idx="1"/>
          </p:nvPr>
        </p:nvSpPr>
        <p:spPr>
          <a:xfrm>
            <a:off x="826755" y="762398"/>
            <a:ext cx="10353762" cy="1638658"/>
          </a:xfrm>
        </p:spPr>
        <p:txBody>
          <a:bodyPr/>
          <a:lstStyle/>
          <a:p>
            <a:pPr algn="just"/>
            <a:r>
              <a:rPr lang="ro-RO" dirty="0"/>
              <a:t>Codul pentru controlarea wireless a robotului a fost încărcat pe placa de bază ESP32 care se alimentează de la un </a:t>
            </a:r>
            <a:r>
              <a:rPr lang="ro-RO" dirty="0" err="1"/>
              <a:t>Arduino</a:t>
            </a:r>
            <a:r>
              <a:rPr lang="ro-RO" dirty="0"/>
              <a:t> UNO. Pe scurt, se deschide un </a:t>
            </a:r>
            <a:r>
              <a:rPr lang="ro-RO" dirty="0" err="1"/>
              <a:t>webserver</a:t>
            </a:r>
            <a:r>
              <a:rPr lang="ro-RO" dirty="0"/>
              <a:t> prin portul 80 și se creează o pagină basic </a:t>
            </a:r>
            <a:r>
              <a:rPr lang="ro-RO" dirty="0" err="1"/>
              <a:t>html</a:t>
            </a:r>
            <a:r>
              <a:rPr lang="ro-RO" dirty="0"/>
              <a:t>, prin care se poate controla robotul. Dispozitivul (telefon/ calculator) accesează pagina prin adresa IP oferită de placa de bază.</a:t>
            </a:r>
            <a:endParaRPr lang="en-US" dirty="0"/>
          </a:p>
        </p:txBody>
      </p:sp>
      <p:sp>
        <p:nvSpPr>
          <p:cNvPr id="2" name="CasetăText 1">
            <a:extLst>
              <a:ext uri="{FF2B5EF4-FFF2-40B4-BE49-F238E27FC236}">
                <a16:creationId xmlns:a16="http://schemas.microsoft.com/office/drawing/2014/main" id="{98083EDE-98D4-9315-1B47-0E81952CA04D}"/>
              </a:ext>
            </a:extLst>
          </p:cNvPr>
          <p:cNvSpPr txBox="1"/>
          <p:nvPr/>
        </p:nvSpPr>
        <p:spPr>
          <a:xfrm>
            <a:off x="1080655" y="3044279"/>
            <a:ext cx="4479636" cy="769441"/>
          </a:xfrm>
          <a:prstGeom prst="rect">
            <a:avLst/>
          </a:prstGeom>
          <a:noFill/>
        </p:spPr>
        <p:txBody>
          <a:bodyPr wrap="square" rtlCol="0">
            <a:spAutoFit/>
          </a:bodyPr>
          <a:lstStyle/>
          <a:p>
            <a:r>
              <a:rPr lang="ro-RO" sz="4400" dirty="0"/>
              <a:t>Utilizare practică</a:t>
            </a:r>
            <a:endParaRPr lang="en-US" sz="4400" dirty="0"/>
          </a:p>
        </p:txBody>
      </p:sp>
      <p:sp>
        <p:nvSpPr>
          <p:cNvPr id="4" name="Substituent conținut 2">
            <a:extLst>
              <a:ext uri="{FF2B5EF4-FFF2-40B4-BE49-F238E27FC236}">
                <a16:creationId xmlns:a16="http://schemas.microsoft.com/office/drawing/2014/main" id="{D3D00775-ACBB-002C-1B87-B81604350860}"/>
              </a:ext>
            </a:extLst>
          </p:cNvPr>
          <p:cNvSpPr txBox="1">
            <a:spLocks/>
          </p:cNvSpPr>
          <p:nvPr/>
        </p:nvSpPr>
        <p:spPr>
          <a:xfrm>
            <a:off x="826755" y="4167794"/>
            <a:ext cx="10353762" cy="16386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r>
              <a:rPr lang="ro-RO" dirty="0"/>
              <a:t>Legătura </a:t>
            </a:r>
            <a:r>
              <a:rPr lang="ro-RO" dirty="0" err="1"/>
              <a:t>Chebyshev</a:t>
            </a:r>
            <a:r>
              <a:rPr lang="ro-RO" dirty="0"/>
              <a:t> are mai multe utilități practice, în special în cazul motoarelor cu abur. Pe lângă asta, Legătura Lambda este necesară pentru designul macaralelor pentru extras petrol. De asemenea, mecanismele care folosesc aceasta legătură pentru mișcare se pot deplasa pe teren accidentat sau pante abrupte și își mențin viteza constantă.</a:t>
            </a:r>
            <a:endParaRPr lang="en-US" dirty="0"/>
          </a:p>
        </p:txBody>
      </p:sp>
    </p:spTree>
    <p:extLst>
      <p:ext uri="{BB962C8B-B14F-4D97-AF65-F5344CB8AC3E}">
        <p14:creationId xmlns:p14="http://schemas.microsoft.com/office/powerpoint/2010/main" val="33251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2B8DA57F-D7D8-CACE-8DBD-0B14CEF05E9A}"/>
              </a:ext>
            </a:extLst>
          </p:cNvPr>
          <p:cNvSpPr>
            <a:spLocks noGrp="1"/>
          </p:cNvSpPr>
          <p:nvPr>
            <p:ph type="title"/>
          </p:nvPr>
        </p:nvSpPr>
        <p:spPr>
          <a:xfrm>
            <a:off x="919119" y="2674835"/>
            <a:ext cx="10353762" cy="1033118"/>
          </a:xfrm>
        </p:spPr>
        <p:txBody>
          <a:bodyPr>
            <a:normAutofit/>
          </a:bodyPr>
          <a:lstStyle/>
          <a:p>
            <a:r>
              <a:rPr lang="ro-RO" sz="5400" dirty="0"/>
              <a:t>Întrebări</a:t>
            </a:r>
            <a:endParaRPr lang="en-US" sz="5400" dirty="0"/>
          </a:p>
        </p:txBody>
      </p:sp>
    </p:spTree>
    <p:extLst>
      <p:ext uri="{BB962C8B-B14F-4D97-AF65-F5344CB8AC3E}">
        <p14:creationId xmlns:p14="http://schemas.microsoft.com/office/powerpoint/2010/main" val="1583520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conținut 2">
            <a:extLst>
              <a:ext uri="{FF2B5EF4-FFF2-40B4-BE49-F238E27FC236}">
                <a16:creationId xmlns:a16="http://schemas.microsoft.com/office/drawing/2014/main" id="{26BE71AC-73A7-AFB4-BADE-4992A77A6BAD}"/>
              </a:ext>
            </a:extLst>
          </p:cNvPr>
          <p:cNvSpPr>
            <a:spLocks noGrp="1"/>
          </p:cNvSpPr>
          <p:nvPr>
            <p:ph idx="1"/>
          </p:nvPr>
        </p:nvSpPr>
        <p:spPr>
          <a:xfrm>
            <a:off x="919119" y="664225"/>
            <a:ext cx="10353762" cy="5830579"/>
          </a:xfrm>
        </p:spPr>
        <p:txBody>
          <a:bodyPr/>
          <a:lstStyle/>
          <a:p>
            <a:pPr algn="just"/>
            <a:r>
              <a:rPr lang="en-US" dirty="0"/>
              <a:t>“</a:t>
            </a:r>
            <a:r>
              <a:rPr lang="ro-RO" dirty="0" err="1"/>
              <a:t>Cheby</a:t>
            </a:r>
            <a:r>
              <a:rPr lang="en-US" dirty="0"/>
              <a:t>”</a:t>
            </a:r>
            <a:r>
              <a:rPr lang="ro-RO" dirty="0"/>
              <a:t> este un robot care își propune explorarea Legăturii </a:t>
            </a:r>
            <a:r>
              <a:rPr lang="ro-RO" dirty="0" err="1"/>
              <a:t>Chebyshev</a:t>
            </a:r>
            <a:r>
              <a:rPr lang="ro-RO" dirty="0"/>
              <a:t> ca mijloc de deplasare pentru mecanisme</a:t>
            </a:r>
            <a:r>
              <a:rPr lang="en-US" dirty="0"/>
              <a:t>. </a:t>
            </a:r>
            <a:r>
              <a:rPr lang="ro-RO" dirty="0"/>
              <a:t>Ansamblul a fost printat 3D din PLA, fiind introduși rulmenți în punctele de rotație. Acesta este controlat wireless prin modulul ESP32 (cu ajutorul unui </a:t>
            </a:r>
            <a:r>
              <a:rPr lang="ro-RO" dirty="0" err="1"/>
              <a:t>Arduino</a:t>
            </a:r>
            <a:r>
              <a:rPr lang="ro-RO" dirty="0"/>
              <a:t> UNO).</a:t>
            </a:r>
          </a:p>
          <a:p>
            <a:endParaRPr lang="ro-RO" dirty="0"/>
          </a:p>
          <a:p>
            <a:r>
              <a:rPr lang="ro-RO" dirty="0"/>
              <a:t>Componente</a:t>
            </a:r>
            <a:r>
              <a:rPr lang="en-US" dirty="0"/>
              <a:t>: </a:t>
            </a:r>
          </a:p>
          <a:p>
            <a:pPr lvl="3">
              <a:buFont typeface="Arial" panose="020B0604020202020204" pitchFamily="34" charset="0"/>
              <a:buChar char="•"/>
            </a:pPr>
            <a:r>
              <a:rPr lang="en-US" dirty="0"/>
              <a:t>ESP32-CAM Module</a:t>
            </a:r>
          </a:p>
          <a:p>
            <a:pPr lvl="3">
              <a:buFont typeface="Arial" panose="020B0604020202020204" pitchFamily="34" charset="0"/>
              <a:buChar char="•"/>
            </a:pPr>
            <a:r>
              <a:rPr lang="en-US" dirty="0"/>
              <a:t>Arduino UNO</a:t>
            </a:r>
          </a:p>
          <a:p>
            <a:pPr lvl="3">
              <a:buFont typeface="Arial" panose="020B0604020202020204" pitchFamily="34" charset="0"/>
              <a:buChar char="•"/>
            </a:pPr>
            <a:r>
              <a:rPr lang="en-US" dirty="0" err="1"/>
              <a:t>Acumulator</a:t>
            </a:r>
            <a:r>
              <a:rPr lang="en-US" dirty="0"/>
              <a:t> </a:t>
            </a:r>
            <a:r>
              <a:rPr lang="en-US" dirty="0" err="1"/>
              <a:t>Litiu</a:t>
            </a:r>
            <a:r>
              <a:rPr lang="en-US" dirty="0"/>
              <a:t> 7.4V, 1800mAh </a:t>
            </a:r>
          </a:p>
          <a:p>
            <a:pPr lvl="3">
              <a:buFont typeface="Arial" panose="020B0604020202020204" pitchFamily="34" charset="0"/>
              <a:buChar char="•"/>
            </a:pPr>
            <a:r>
              <a:rPr lang="en-US" dirty="0" err="1"/>
              <a:t>Acumulator</a:t>
            </a:r>
            <a:r>
              <a:rPr lang="en-US" dirty="0"/>
              <a:t> </a:t>
            </a:r>
            <a:r>
              <a:rPr lang="en-US" dirty="0" err="1"/>
              <a:t>Litiu</a:t>
            </a:r>
            <a:r>
              <a:rPr lang="en-US" dirty="0"/>
              <a:t> 3.7V, 1800mAh </a:t>
            </a:r>
          </a:p>
          <a:p>
            <a:pPr lvl="3">
              <a:buFont typeface="Arial" panose="020B0604020202020204" pitchFamily="34" charset="0"/>
              <a:buChar char="•"/>
            </a:pPr>
            <a:r>
              <a:rPr lang="en-US" dirty="0"/>
              <a:t>Motor Servo MG995 </a:t>
            </a:r>
            <a:r>
              <a:rPr lang="ro-RO" dirty="0"/>
              <a:t>(180) </a:t>
            </a:r>
            <a:r>
              <a:rPr lang="en-US" dirty="0"/>
              <a:t>(X2)</a:t>
            </a:r>
          </a:p>
          <a:p>
            <a:pPr lvl="3">
              <a:buFont typeface="Arial" panose="020B0604020202020204" pitchFamily="34" charset="0"/>
              <a:buChar char="•"/>
            </a:pPr>
            <a:r>
              <a:rPr lang="en-US" dirty="0" err="1"/>
              <a:t>Accesorii</a:t>
            </a:r>
            <a:endParaRPr lang="en-US" dirty="0"/>
          </a:p>
          <a:p>
            <a:pPr lvl="2">
              <a:buFont typeface="Arial" panose="020B0604020202020204" pitchFamily="34" charset="0"/>
              <a:buChar char="•"/>
            </a:pPr>
            <a:endParaRPr lang="en-US" dirty="0"/>
          </a:p>
        </p:txBody>
      </p:sp>
      <p:sp>
        <p:nvSpPr>
          <p:cNvPr id="5" name="Substituent conținut 2">
            <a:extLst>
              <a:ext uri="{FF2B5EF4-FFF2-40B4-BE49-F238E27FC236}">
                <a16:creationId xmlns:a16="http://schemas.microsoft.com/office/drawing/2014/main" id="{022910E9-D39F-21EC-5C55-4BD7A0E953AB}"/>
              </a:ext>
            </a:extLst>
          </p:cNvPr>
          <p:cNvSpPr txBox="1">
            <a:spLocks/>
          </p:cNvSpPr>
          <p:nvPr/>
        </p:nvSpPr>
        <p:spPr>
          <a:xfrm>
            <a:off x="6096000" y="2501570"/>
            <a:ext cx="4726429"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ro-RO" dirty="0"/>
              <a:t>Materiale folosite</a:t>
            </a:r>
            <a:r>
              <a:rPr lang="en-US" dirty="0"/>
              <a:t>:</a:t>
            </a:r>
          </a:p>
          <a:p>
            <a:pPr lvl="2">
              <a:buFont typeface="Arial" panose="020B0604020202020204" pitchFamily="34" charset="0"/>
              <a:buChar char="•"/>
            </a:pPr>
            <a:r>
              <a:rPr lang="ro-RO" dirty="0"/>
              <a:t>Piulițe de M5 cu frână</a:t>
            </a:r>
          </a:p>
          <a:p>
            <a:pPr lvl="2">
              <a:buFont typeface="Arial" panose="020B0604020202020204" pitchFamily="34" charset="0"/>
              <a:buChar char="•"/>
            </a:pPr>
            <a:r>
              <a:rPr lang="ro-RO" dirty="0"/>
              <a:t>Piulițe de M5 (normale)</a:t>
            </a:r>
          </a:p>
          <a:p>
            <a:pPr lvl="2">
              <a:buFont typeface="Arial" panose="020B0604020202020204" pitchFamily="34" charset="0"/>
              <a:buChar char="•"/>
            </a:pPr>
            <a:r>
              <a:rPr lang="ro-RO" dirty="0"/>
              <a:t>Ax 1M M5</a:t>
            </a:r>
          </a:p>
          <a:p>
            <a:pPr lvl="2">
              <a:buFont typeface="Arial" panose="020B0604020202020204" pitchFamily="34" charset="0"/>
              <a:buChar char="•"/>
            </a:pPr>
            <a:r>
              <a:rPr lang="ro-RO" dirty="0"/>
              <a:t>Șuruburi M5 (15mm, 20mm)</a:t>
            </a:r>
          </a:p>
          <a:p>
            <a:pPr lvl="2">
              <a:buFont typeface="Arial" panose="020B0604020202020204" pitchFamily="34" charset="0"/>
              <a:buChar char="•"/>
            </a:pPr>
            <a:r>
              <a:rPr lang="ro-RO" dirty="0"/>
              <a:t>Șaibe (tăiate cu </a:t>
            </a:r>
            <a:r>
              <a:rPr lang="ro-RO" dirty="0" err="1"/>
              <a:t>flexul</a:t>
            </a:r>
            <a:r>
              <a:rPr lang="ro-RO" dirty="0"/>
              <a:t> dintr-o țeavă)</a:t>
            </a:r>
          </a:p>
          <a:p>
            <a:pPr lvl="2">
              <a:buFont typeface="Arial" panose="020B0604020202020204" pitchFamily="34" charset="0"/>
              <a:buChar char="•"/>
            </a:pPr>
            <a:r>
              <a:rPr lang="ro-RO" dirty="0"/>
              <a:t>Distanțiere (printate 3D)</a:t>
            </a:r>
          </a:p>
          <a:p>
            <a:pPr lvl="2">
              <a:buFont typeface="Arial" panose="020B0604020202020204" pitchFamily="34" charset="0"/>
              <a:buChar char="•"/>
            </a:pPr>
            <a:r>
              <a:rPr lang="ro-RO" dirty="0"/>
              <a:t>Rulmenți </a:t>
            </a:r>
          </a:p>
          <a:p>
            <a:pPr lvl="2">
              <a:buFont typeface="Arial" panose="020B0604020202020204" pitchFamily="34" charset="0"/>
              <a:buChar char="•"/>
            </a:pPr>
            <a:r>
              <a:rPr lang="ro-RO" dirty="0"/>
              <a:t>PLA</a:t>
            </a:r>
          </a:p>
          <a:p>
            <a:pPr lvl="2">
              <a:buFont typeface="Arial" panose="020B0604020202020204" pitchFamily="34" charset="0"/>
              <a:buChar char="•"/>
            </a:pPr>
            <a:r>
              <a:rPr lang="ro-RO" dirty="0"/>
              <a:t>Șuruburi M3 (x2)</a:t>
            </a:r>
          </a:p>
          <a:p>
            <a:pPr lvl="2">
              <a:buFont typeface="Arial" panose="020B0604020202020204" pitchFamily="34" charset="0"/>
              <a:buChar char="•"/>
            </a:pPr>
            <a:endParaRPr lang="ro-RO" dirty="0"/>
          </a:p>
        </p:txBody>
      </p:sp>
    </p:spTree>
    <p:extLst>
      <p:ext uri="{BB962C8B-B14F-4D97-AF65-F5344CB8AC3E}">
        <p14:creationId xmlns:p14="http://schemas.microsoft.com/office/powerpoint/2010/main" val="358730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conținut 2">
            <a:extLst>
              <a:ext uri="{FF2B5EF4-FFF2-40B4-BE49-F238E27FC236}">
                <a16:creationId xmlns:a16="http://schemas.microsoft.com/office/drawing/2014/main" id="{D583697C-260F-BD5F-57E3-4F62309CBE13}"/>
              </a:ext>
            </a:extLst>
          </p:cNvPr>
          <p:cNvSpPr>
            <a:spLocks noGrp="1"/>
          </p:cNvSpPr>
          <p:nvPr>
            <p:ph idx="1"/>
          </p:nvPr>
        </p:nvSpPr>
        <p:spPr>
          <a:xfrm>
            <a:off x="856975" y="1769562"/>
            <a:ext cx="10353762" cy="1833055"/>
          </a:xfrm>
        </p:spPr>
        <p:txBody>
          <a:bodyPr>
            <a:normAutofit lnSpcReduction="10000"/>
          </a:bodyPr>
          <a:lstStyle/>
          <a:p>
            <a:pPr algn="just"/>
            <a:r>
              <a:rPr lang="ro-RO" dirty="0"/>
              <a:t>În cazul de față este nevoie de rotație </a:t>
            </a:r>
            <a:r>
              <a:rPr lang="ro-RO" b="1" dirty="0"/>
              <a:t>continuă</a:t>
            </a:r>
            <a:r>
              <a:rPr lang="ro-RO" dirty="0"/>
              <a:t>, așa că un </a:t>
            </a:r>
            <a:r>
              <a:rPr lang="ro-RO" dirty="0" err="1"/>
              <a:t>servo</a:t>
            </a:r>
            <a:r>
              <a:rPr lang="ro-RO" dirty="0"/>
              <a:t> cu rotație de 180/120 de grade nu  este suficient pentru a mișca mecanismul. Pentru a evita folosirea unor motoare clasice DC (care au nevoie de punte H pentru a fi programate și care au o greutate mai mare), am modificat motoarele manual eliminând frâna interioară (cu o pilă) și modificând poziția potențiometrului care controlează motorul DC din interiorul </a:t>
            </a:r>
            <a:r>
              <a:rPr lang="ro-RO" dirty="0" err="1"/>
              <a:t>servoului</a:t>
            </a:r>
            <a:r>
              <a:rPr lang="ro-RO" dirty="0"/>
              <a:t>, pentru a le transforma în motoare </a:t>
            </a:r>
            <a:r>
              <a:rPr lang="ro-RO" dirty="0" err="1"/>
              <a:t>servo</a:t>
            </a:r>
            <a:r>
              <a:rPr lang="ro-RO" dirty="0"/>
              <a:t> continue. </a:t>
            </a:r>
            <a:endParaRPr lang="en-US" dirty="0"/>
          </a:p>
        </p:txBody>
      </p:sp>
      <p:sp>
        <p:nvSpPr>
          <p:cNvPr id="4" name="CasetăText 3">
            <a:extLst>
              <a:ext uri="{FF2B5EF4-FFF2-40B4-BE49-F238E27FC236}">
                <a16:creationId xmlns:a16="http://schemas.microsoft.com/office/drawing/2014/main" id="{8466CD7A-2A90-2464-BC5F-74E3339A40DB}"/>
              </a:ext>
            </a:extLst>
          </p:cNvPr>
          <p:cNvSpPr txBox="1"/>
          <p:nvPr/>
        </p:nvSpPr>
        <p:spPr>
          <a:xfrm>
            <a:off x="856975" y="745725"/>
            <a:ext cx="9028591" cy="769441"/>
          </a:xfrm>
          <a:prstGeom prst="rect">
            <a:avLst/>
          </a:prstGeom>
          <a:noFill/>
        </p:spPr>
        <p:txBody>
          <a:bodyPr wrap="square" rtlCol="0">
            <a:spAutoFit/>
          </a:bodyPr>
          <a:lstStyle/>
          <a:p>
            <a:r>
              <a:rPr lang="ro-RO" sz="4400" dirty="0"/>
              <a:t>Observație</a:t>
            </a:r>
            <a:endParaRPr lang="en-US" sz="4400" dirty="0"/>
          </a:p>
        </p:txBody>
      </p:sp>
      <p:pic>
        <p:nvPicPr>
          <p:cNvPr id="1026" name="Picture 2" descr="MG995 Metal Gear Servo">
            <a:extLst>
              <a:ext uri="{FF2B5EF4-FFF2-40B4-BE49-F238E27FC236}">
                <a16:creationId xmlns:a16="http://schemas.microsoft.com/office/drawing/2014/main" id="{2EFFD616-ED37-A6A1-8F44-F37A4A725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733" y="4033226"/>
            <a:ext cx="38481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view: Towerpro/Hextronic MG995 servo">
            <a:extLst>
              <a:ext uri="{FF2B5EF4-FFF2-40B4-BE49-F238E27FC236}">
                <a16:creationId xmlns:a16="http://schemas.microsoft.com/office/drawing/2014/main" id="{729FC918-95E2-0DB1-1DFB-25E99CCCA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606" y="4209439"/>
            <a:ext cx="37147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stituent conținut 2">
            <a:extLst>
              <a:ext uri="{FF2B5EF4-FFF2-40B4-BE49-F238E27FC236}">
                <a16:creationId xmlns:a16="http://schemas.microsoft.com/office/drawing/2014/main" id="{E4C36B89-9878-86D7-6792-9A75E5EE484E}"/>
              </a:ext>
            </a:extLst>
          </p:cNvPr>
          <p:cNvSpPr>
            <a:spLocks noGrp="1"/>
          </p:cNvSpPr>
          <p:nvPr>
            <p:ph idx="1"/>
          </p:nvPr>
        </p:nvSpPr>
        <p:spPr>
          <a:xfrm>
            <a:off x="990141" y="1631892"/>
            <a:ext cx="10353762" cy="1113299"/>
          </a:xfrm>
        </p:spPr>
        <p:txBody>
          <a:bodyPr/>
          <a:lstStyle/>
          <a:p>
            <a:pPr algn="just"/>
            <a:r>
              <a:rPr lang="ro-RO" dirty="0"/>
              <a:t>În cinematică, Legătura </a:t>
            </a:r>
            <a:r>
              <a:rPr lang="ro-RO" dirty="0" err="1"/>
              <a:t>Chebyshev</a:t>
            </a:r>
            <a:r>
              <a:rPr lang="ro-RO" dirty="0"/>
              <a:t> (asemenea altor legături precum </a:t>
            </a:r>
            <a:r>
              <a:rPr lang="ro-RO" dirty="0" err="1"/>
              <a:t>Klann</a:t>
            </a:r>
            <a:r>
              <a:rPr lang="ro-RO" dirty="0"/>
              <a:t> și </a:t>
            </a:r>
            <a:r>
              <a:rPr lang="ro-RO" dirty="0" err="1"/>
              <a:t>Jansen</a:t>
            </a:r>
            <a:r>
              <a:rPr lang="ro-RO" dirty="0"/>
              <a:t>), își propune să transforme mișcarea de rotație în mișcare liniară, cu viteză aproximativ constantă.</a:t>
            </a:r>
            <a:r>
              <a:rPr lang="en-US" b="0" i="0" dirty="0">
                <a:solidFill>
                  <a:srgbClr val="374151"/>
                </a:solidFill>
                <a:effectLst/>
                <a:latin typeface="Söhne"/>
              </a:rPr>
              <a:t> </a:t>
            </a:r>
            <a:endParaRPr lang="en-US" dirty="0">
              <a:solidFill>
                <a:schemeClr val="tx1"/>
              </a:solidFill>
              <a:latin typeface="+mj-lt"/>
            </a:endParaRPr>
          </a:p>
        </p:txBody>
      </p:sp>
      <p:sp>
        <p:nvSpPr>
          <p:cNvPr id="6" name="Substituent conținut 2">
            <a:extLst>
              <a:ext uri="{FF2B5EF4-FFF2-40B4-BE49-F238E27FC236}">
                <a16:creationId xmlns:a16="http://schemas.microsoft.com/office/drawing/2014/main" id="{F45951FD-27E2-7B75-F8C9-56A4BC893C57}"/>
              </a:ext>
            </a:extLst>
          </p:cNvPr>
          <p:cNvSpPr txBox="1">
            <a:spLocks/>
          </p:cNvSpPr>
          <p:nvPr/>
        </p:nvSpPr>
        <p:spPr>
          <a:xfrm>
            <a:off x="919119" y="3050654"/>
            <a:ext cx="10353762" cy="245499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r>
              <a:rPr lang="ro-RO" dirty="0" err="1"/>
              <a:t>Pafnuty</a:t>
            </a:r>
            <a:r>
              <a:rPr lang="ro-RO" dirty="0"/>
              <a:t> </a:t>
            </a:r>
            <a:r>
              <a:rPr lang="ro-RO" dirty="0" err="1"/>
              <a:t>Lvovich</a:t>
            </a:r>
            <a:r>
              <a:rPr lang="ro-RO" dirty="0"/>
              <a:t> </a:t>
            </a:r>
            <a:r>
              <a:rPr lang="ro-RO" dirty="0" err="1"/>
              <a:t>Chebyshev</a:t>
            </a:r>
            <a:r>
              <a:rPr lang="ro-RO" dirty="0"/>
              <a:t> (1821 - 1894) a fost un matematician rus, considerat „</a:t>
            </a:r>
            <a:r>
              <a:rPr lang="ro-RO" dirty="0" err="1"/>
              <a:t>tatal</a:t>
            </a:r>
            <a:r>
              <a:rPr lang="ro-RO" dirty="0"/>
              <a:t> matematicii rusești”. Acesta a dezvoltat Mecanismul lui </a:t>
            </a:r>
            <a:r>
              <a:rPr lang="ro-RO" dirty="0" err="1"/>
              <a:t>Chebyshev</a:t>
            </a:r>
            <a:r>
              <a:rPr lang="ro-RO" dirty="0"/>
              <a:t>, cunoscut și sub numele de Legătură </a:t>
            </a:r>
            <a:r>
              <a:rPr lang="ro-RO" dirty="0" err="1"/>
              <a:t>Chebyshev</a:t>
            </a:r>
            <a:r>
              <a:rPr lang="ro-RO" dirty="0"/>
              <a:t>. Legătura Lambda a lui </a:t>
            </a:r>
            <a:r>
              <a:rPr lang="ro-RO" dirty="0" err="1"/>
              <a:t>Chebyshev</a:t>
            </a:r>
            <a:r>
              <a:rPr lang="ro-RO" dirty="0"/>
              <a:t> (denumită așa datorită asemănării cu litera grecească) este o variantă a mecanismului original, cu aplicații în mecanisme de suspensie și mișcare robotică. „Mașina </a:t>
            </a:r>
            <a:r>
              <a:rPr lang="ro-RO" dirty="0" err="1"/>
              <a:t>platigradă</a:t>
            </a:r>
            <a:r>
              <a:rPr lang="ro-RO" dirty="0"/>
              <a:t>”, prezentată în 1878 la </a:t>
            </a:r>
            <a:r>
              <a:rPr lang="ro-RO" dirty="0" err="1"/>
              <a:t>Exposition</a:t>
            </a:r>
            <a:r>
              <a:rPr lang="ro-RO" dirty="0"/>
              <a:t> </a:t>
            </a:r>
            <a:r>
              <a:rPr lang="ro-RO" dirty="0" err="1"/>
              <a:t>Universelle</a:t>
            </a:r>
            <a:r>
              <a:rPr lang="ro-RO" dirty="0"/>
              <a:t> (Paris), realizată prin combinarea a două Legături Lambda simetrice a fost principala sursă de inspirație pentru robot.</a:t>
            </a:r>
            <a:endParaRPr lang="en-US" dirty="0"/>
          </a:p>
        </p:txBody>
      </p:sp>
      <p:sp>
        <p:nvSpPr>
          <p:cNvPr id="2" name="CasetăText 1">
            <a:extLst>
              <a:ext uri="{FF2B5EF4-FFF2-40B4-BE49-F238E27FC236}">
                <a16:creationId xmlns:a16="http://schemas.microsoft.com/office/drawing/2014/main" id="{395757B1-0AB9-F644-D9F5-9DEFF589A1BD}"/>
              </a:ext>
            </a:extLst>
          </p:cNvPr>
          <p:cNvSpPr txBox="1"/>
          <p:nvPr/>
        </p:nvSpPr>
        <p:spPr>
          <a:xfrm>
            <a:off x="919119" y="556988"/>
            <a:ext cx="1988598" cy="769441"/>
          </a:xfrm>
          <a:prstGeom prst="rect">
            <a:avLst/>
          </a:prstGeom>
          <a:noFill/>
        </p:spPr>
        <p:txBody>
          <a:bodyPr wrap="square" rtlCol="0">
            <a:spAutoFit/>
          </a:bodyPr>
          <a:lstStyle/>
          <a:p>
            <a:r>
              <a:rPr lang="ro-RO" sz="4400" dirty="0"/>
              <a:t>Istorie</a:t>
            </a:r>
            <a:endParaRPr lang="en-US" sz="4400" dirty="0"/>
          </a:p>
        </p:txBody>
      </p:sp>
    </p:spTree>
    <p:extLst>
      <p:ext uri="{BB962C8B-B14F-4D97-AF65-F5344CB8AC3E}">
        <p14:creationId xmlns:p14="http://schemas.microsoft.com/office/powerpoint/2010/main" val="645583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fined">
            <a:extLst>
              <a:ext uri="{FF2B5EF4-FFF2-40B4-BE49-F238E27FC236}">
                <a16:creationId xmlns:a16="http://schemas.microsoft.com/office/drawing/2014/main" id="{4BCAECE1-0CEE-EC4C-E4CD-FC38478621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10467" y="643467"/>
            <a:ext cx="5571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4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defined">
            <a:extLst>
              <a:ext uri="{FF2B5EF4-FFF2-40B4-BE49-F238E27FC236}">
                <a16:creationId xmlns:a16="http://schemas.microsoft.com/office/drawing/2014/main" id="{AEAA9FFC-8F89-94DC-559F-E618400ED0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19096" y="643467"/>
            <a:ext cx="7353807" cy="5571066"/>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43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 name="Substituent conținut 9" descr="O imagine care conține text, scris de mână, diagramă, Plan&#10;&#10;Descriere generată automat">
            <a:extLst>
              <a:ext uri="{FF2B5EF4-FFF2-40B4-BE49-F238E27FC236}">
                <a16:creationId xmlns:a16="http://schemas.microsoft.com/office/drawing/2014/main" id="{0D32AD30-B6CF-BD00-AE19-CD0F86263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95363" y="-969393"/>
            <a:ext cx="6223725" cy="8796786"/>
          </a:xfrm>
          <a:prstGeom prst="rect">
            <a:avLst/>
          </a:prstGeom>
        </p:spPr>
      </p:pic>
    </p:spTree>
    <p:extLst>
      <p:ext uri="{BB962C8B-B14F-4D97-AF65-F5344CB8AC3E}">
        <p14:creationId xmlns:p14="http://schemas.microsoft.com/office/powerpoint/2010/main" val="40148982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 name="Substituent conținut 4" descr="O imagine care conține text, scris de mână, diagramă, linie&#10;&#10;Descriere generată automat">
            <a:extLst>
              <a:ext uri="{FF2B5EF4-FFF2-40B4-BE49-F238E27FC236}">
                <a16:creationId xmlns:a16="http://schemas.microsoft.com/office/drawing/2014/main" id="{F4EB5E4A-344B-ABDF-60A4-66645461F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38553" y="-892481"/>
            <a:ext cx="6114895" cy="8642962"/>
          </a:xfrm>
          <a:prstGeom prst="rect">
            <a:avLst/>
          </a:prstGeom>
        </p:spPr>
      </p:pic>
    </p:spTree>
    <p:extLst>
      <p:ext uri="{BB962C8B-B14F-4D97-AF65-F5344CB8AC3E}">
        <p14:creationId xmlns:p14="http://schemas.microsoft.com/office/powerpoint/2010/main" val="210604252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Substituent conținut 4" descr="O imagine care conține scris de mână, text, schiță&#10;&#10;Descriere generată automat">
            <a:extLst>
              <a:ext uri="{FF2B5EF4-FFF2-40B4-BE49-F238E27FC236}">
                <a16:creationId xmlns:a16="http://schemas.microsoft.com/office/drawing/2014/main" id="{800DFC34-EEE7-DA1E-7BFB-4C2E92258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76981" y="-2060890"/>
            <a:ext cx="3038039" cy="10754120"/>
          </a:xfrm>
          <a:prstGeom prst="rect">
            <a:avLst/>
          </a:prstGeom>
        </p:spPr>
      </p:pic>
    </p:spTree>
    <p:extLst>
      <p:ext uri="{BB962C8B-B14F-4D97-AF65-F5344CB8AC3E}">
        <p14:creationId xmlns:p14="http://schemas.microsoft.com/office/powerpoint/2010/main" val="993339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zie">
  <a:themeElements>
    <a:clrScheme name="Ardezi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zi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zi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Ardezie</Template>
  <TotalTime>214</TotalTime>
  <Words>766</Words>
  <Application>Microsoft Office PowerPoint</Application>
  <PresentationFormat>Ecran lat</PresentationFormat>
  <Paragraphs>39</Paragraphs>
  <Slides>18</Slides>
  <Notes>0</Notes>
  <HiddenSlides>0</HiddenSlides>
  <MMClips>1</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18</vt:i4>
      </vt:variant>
    </vt:vector>
  </HeadingPairs>
  <TitlesOfParts>
    <vt:vector size="23" baseType="lpstr">
      <vt:lpstr>Arial</vt:lpstr>
      <vt:lpstr>Calisto MT</vt:lpstr>
      <vt:lpstr>Söhne</vt:lpstr>
      <vt:lpstr>Wingdings 2</vt:lpstr>
      <vt:lpstr>Ardezie</vt:lpstr>
      <vt:lpstr>Cheby – variantă a Mașinii Platigrade Chebyshev</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Întrebări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Cheby – variantă a Mașinii Platigrade Chebyshev</dc:title>
  <dc:creator>Ken Kanek</dc:creator>
  <cp:lastModifiedBy>Ken Kanek</cp:lastModifiedBy>
  <cp:revision>8</cp:revision>
  <dcterms:created xsi:type="dcterms:W3CDTF">2023-05-25T20:26:36Z</dcterms:created>
  <dcterms:modified xsi:type="dcterms:W3CDTF">2023-07-25T05:24:37Z</dcterms:modified>
</cp:coreProperties>
</file>